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3" r:id="rId2"/>
    <p:sldId id="354" r:id="rId3"/>
    <p:sldId id="370" r:id="rId4"/>
    <p:sldId id="355" r:id="rId5"/>
    <p:sldId id="356" r:id="rId6"/>
    <p:sldId id="357" r:id="rId7"/>
    <p:sldId id="369" r:id="rId8"/>
    <p:sldId id="381" r:id="rId9"/>
    <p:sldId id="359" r:id="rId10"/>
    <p:sldId id="358" r:id="rId11"/>
    <p:sldId id="376" r:id="rId12"/>
    <p:sldId id="383" r:id="rId13"/>
    <p:sldId id="382" r:id="rId14"/>
    <p:sldId id="384" r:id="rId15"/>
    <p:sldId id="375" r:id="rId16"/>
    <p:sldId id="389" r:id="rId17"/>
    <p:sldId id="360" r:id="rId18"/>
  </p:sldIdLst>
  <p:sldSz cx="18288000" cy="13716000"/>
  <p:notesSz cx="6858000" cy="9144000"/>
  <p:defaultTextStyle>
    <a:defPPr>
      <a:defRPr lang="en-US"/>
    </a:defPPr>
    <a:lvl1pPr marL="0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7444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4887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2338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49779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37225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4671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2115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99558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userDrawn="1">
          <p15:clr>
            <a:srgbClr val="A4A3A4"/>
          </p15:clr>
        </p15:guide>
        <p15:guide id="2" pos="10730" userDrawn="1">
          <p15:clr>
            <a:srgbClr val="A4A3A4"/>
          </p15:clr>
        </p15:guide>
        <p15:guide id="3" pos="7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 Lin" initials="F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2C299"/>
    <a:srgbClr val="F88B00"/>
    <a:srgbClr val="415E7D"/>
    <a:srgbClr val="6929A2"/>
    <a:srgbClr val="F8D00B"/>
    <a:srgbClr val="4D7096"/>
    <a:srgbClr val="212F3F"/>
    <a:srgbClr val="216BA9"/>
    <a:srgbClr val="8AB147"/>
    <a:srgbClr val="1A9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9" autoAdjust="0"/>
    <p:restoredTop sz="94299" autoAdjust="0"/>
  </p:normalViewPr>
  <p:slideViewPr>
    <p:cSldViewPr snapToGrid="0" snapToObjects="1">
      <p:cViewPr varScale="1">
        <p:scale>
          <a:sx n="60" d="100"/>
          <a:sy n="60" d="100"/>
        </p:scale>
        <p:origin x="-592" y="-104"/>
      </p:cViewPr>
      <p:guideLst>
        <p:guide orient="horz"/>
        <p:guide pos="10730"/>
        <p:guide pos="7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57C50-CCBC-2A42-B4C4-22B7CB18877D}" type="datetimeFigureOut">
              <a:rPr lang="en-US" smtClean="0">
                <a:latin typeface="Open Sans Light"/>
              </a:rPr>
              <a:t>11/03/17</a:t>
            </a:fld>
            <a:endParaRPr lang="en-US" dirty="0">
              <a:latin typeface="Open Sans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73154-D89E-B24F-ACC1-E214AA320E62}" type="slidenum">
              <a:rPr lang="en-US" smtClean="0">
                <a:latin typeface="Open Sans Light"/>
              </a:rPr>
              <a:t>‹#›</a:t>
            </a:fld>
            <a:endParaRPr lang="en-US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1932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 Light"/>
              </a:defRPr>
            </a:lvl1pPr>
          </a:lstStyle>
          <a:p>
            <a:fld id="{4777BE1B-B234-614A-B080-4D121D4DF535}" type="datetimeFigureOut">
              <a:rPr lang="en-US" smtClean="0"/>
              <a:pPr/>
              <a:t>11/03/17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 Light"/>
              </a:defRPr>
            </a:lvl1pPr>
          </a:lstStyle>
          <a:p>
            <a:fld id="{C94E8D62-D41F-6042-BCDF-79D228EFA1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44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1pPr>
    <a:lvl2pPr marL="456697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2pPr>
    <a:lvl3pPr marL="913395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3pPr>
    <a:lvl4pPr marL="1370094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4pPr>
    <a:lvl5pPr marL="1826797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5pPr>
    <a:lvl6pPr marL="2283492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191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889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588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Add in brain aging, kahneman, and voxel based image</a:t>
            </a:r>
          </a:p>
          <a:p>
            <a:r>
              <a:rPr lang="en-US" smtClean="0"/>
              <a:t>Then overview with epi results</a:t>
            </a:r>
          </a:p>
          <a:p>
            <a:r>
              <a:rPr lang="en-US" smtClean="0"/>
              <a:t>Then box with RCT</a:t>
            </a:r>
          </a:p>
          <a:p>
            <a:r>
              <a:rPr lang="en-US" smtClean="0"/>
              <a:t>Myth 2 HL can be succesfully treated by any audiologist??</a:t>
            </a:r>
          </a:p>
          <a:p>
            <a:r>
              <a:rPr lang="en-US" smtClean="0"/>
              <a:t>Then slide</a:t>
            </a:r>
          </a:p>
          <a:p>
            <a:r>
              <a:rPr lang="en-US" smtClean="0"/>
              <a:t>Then case presentation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B5A89B-18CA-470F-B759-569367B89F89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6273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Add in brain aging, kahneman, and voxel based image</a:t>
            </a:r>
          </a:p>
          <a:p>
            <a:r>
              <a:rPr lang="en-US" smtClean="0"/>
              <a:t>Then overview with epi results</a:t>
            </a:r>
          </a:p>
          <a:p>
            <a:r>
              <a:rPr lang="en-US" smtClean="0"/>
              <a:t>Then box with RCT</a:t>
            </a:r>
          </a:p>
          <a:p>
            <a:r>
              <a:rPr lang="en-US" smtClean="0"/>
              <a:t>Myth 2 HL can be succesfully treated by any audiologist??</a:t>
            </a:r>
          </a:p>
          <a:p>
            <a:r>
              <a:rPr lang="en-US" smtClean="0"/>
              <a:t>Then slide</a:t>
            </a:r>
          </a:p>
          <a:p>
            <a:r>
              <a:rPr lang="en-US" smtClean="0"/>
              <a:t>Then case presentation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B5A89B-18CA-470F-B759-569367B89F89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62402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Add in brain aging, kahneman, and voxel based image</a:t>
            </a:r>
          </a:p>
          <a:p>
            <a:r>
              <a:rPr lang="en-US" smtClean="0"/>
              <a:t>Then overview with epi results</a:t>
            </a:r>
          </a:p>
          <a:p>
            <a:r>
              <a:rPr lang="en-US" smtClean="0"/>
              <a:t>Then box with RCT</a:t>
            </a:r>
          </a:p>
          <a:p>
            <a:r>
              <a:rPr lang="en-US" smtClean="0"/>
              <a:t>Myth 2 HL can be succesfully treated by any audiologist??</a:t>
            </a:r>
          </a:p>
          <a:p>
            <a:r>
              <a:rPr lang="en-US" smtClean="0"/>
              <a:t>Then slide</a:t>
            </a:r>
          </a:p>
          <a:p>
            <a:r>
              <a:rPr lang="en-US" smtClean="0"/>
              <a:t>Then case presentation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B5A89B-18CA-470F-B759-569367B89F89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26320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818119"/>
            <a:ext cx="15544800" cy="182554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2400">
                <a:solidFill>
                  <a:schemeClr val="tx2"/>
                </a:solidFill>
              </a:defRPr>
            </a:lvl1pPr>
            <a:lvl2pPr marL="1087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4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3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4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2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9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2318064" y="3706855"/>
            <a:ext cx="4411336" cy="777702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8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6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576032" y="4239458"/>
            <a:ext cx="3135834" cy="733364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1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493741" y="4239458"/>
            <a:ext cx="5238285" cy="972907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161873" y="3779839"/>
            <a:ext cx="5938064" cy="49879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7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57111" y="3749678"/>
            <a:ext cx="5938064" cy="437832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3318969"/>
            <a:ext cx="18288000" cy="59177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12490450"/>
            <a:ext cx="426720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12490450"/>
            <a:ext cx="579120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C4C29-B758-4368-8345-56FD36D8F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335222" y="1585465"/>
            <a:ext cx="3617556" cy="4824038"/>
          </a:xfrm>
          <a:prstGeom prst="ellipse">
            <a:avLst/>
          </a:prstGeom>
        </p:spPr>
        <p:txBody>
          <a:bodyPr/>
          <a:lstStyle/>
          <a:p>
            <a:r>
              <a:rPr lang="en-US" dirty="0" smtClean="0"/>
              <a:t>Drag and Drop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568852" y="6809613"/>
            <a:ext cx="11150296" cy="1190422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43200" y="8638230"/>
            <a:ext cx="12801600" cy="2790560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6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8288000" cy="1371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Drag / Drop / Send to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1699938" cy="1371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Drag / Drop / Send to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9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67918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31016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437749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944141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71600" y="567771"/>
            <a:ext cx="15544800" cy="113351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18288000" cy="1305942"/>
          </a:xfrm>
          <a:prstGeom prst="rect">
            <a:avLst/>
          </a:prstGeom>
          <a:solidFill>
            <a:srgbClr val="212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Open Sans Light"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9507" y="1433050"/>
            <a:ext cx="15489937" cy="1075881"/>
          </a:xfrm>
        </p:spPr>
        <p:txBody>
          <a:bodyPr>
            <a:noAutofit/>
          </a:bodyPr>
          <a:lstStyle>
            <a:lvl1pPr>
              <a:defRPr sz="3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6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0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w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71600" y="567771"/>
            <a:ext cx="15544800" cy="113351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9507" y="1433050"/>
            <a:ext cx="15489937" cy="1075881"/>
          </a:xfrm>
        </p:spPr>
        <p:txBody>
          <a:bodyPr>
            <a:noAutofit/>
          </a:bodyPr>
          <a:lstStyle>
            <a:lvl1pPr>
              <a:defRPr sz="3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7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No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71600" y="567771"/>
            <a:ext cx="15544800" cy="113351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18288000" cy="1305942"/>
          </a:xfrm>
          <a:prstGeom prst="rect">
            <a:avLst/>
          </a:prstGeom>
          <a:solidFill>
            <a:srgbClr val="212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Open Sans Light"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9507" y="1433050"/>
            <a:ext cx="15489937" cy="1075881"/>
          </a:xfrm>
        </p:spPr>
        <p:txBody>
          <a:bodyPr>
            <a:noAutofit/>
          </a:bodyPr>
          <a:lstStyle>
            <a:lvl1pPr>
              <a:defRPr sz="3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2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18288000" cy="1305942"/>
          </a:xfrm>
          <a:prstGeom prst="rect">
            <a:avLst/>
          </a:prstGeom>
          <a:solidFill>
            <a:srgbClr val="212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98802" y="2641600"/>
            <a:ext cx="3667838" cy="865879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8"/>
            <a:ext cx="16459200" cy="2286000"/>
          </a:xfrm>
          <a:prstGeom prst="rect">
            <a:avLst/>
          </a:prstGeom>
        </p:spPr>
        <p:txBody>
          <a:bodyPr vert="horz" lIns="217490" tIns="108745" rIns="217490" bIns="108745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13"/>
            <a:ext cx="16459200" cy="9051926"/>
          </a:xfrm>
          <a:prstGeom prst="rect">
            <a:avLst/>
          </a:prstGeom>
        </p:spPr>
        <p:txBody>
          <a:bodyPr vert="horz" lIns="217490" tIns="108745" rIns="217490" bIns="108745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80101" y="403206"/>
            <a:ext cx="618525" cy="676705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lvl1pPr algn="ctr">
              <a:defRPr sz="2000">
                <a:ln>
                  <a:noFill/>
                </a:ln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21645" y="13604787"/>
            <a:ext cx="18401602" cy="181430"/>
            <a:chOff x="606161" y="2106824"/>
            <a:chExt cx="6205940" cy="1241188"/>
          </a:xfrm>
        </p:grpSpPr>
        <p:sp>
          <p:nvSpPr>
            <p:cNvPr id="7" name="Rectangle 6"/>
            <p:cNvSpPr/>
            <p:nvPr userDrawn="1"/>
          </p:nvSpPr>
          <p:spPr>
            <a:xfrm>
              <a:off x="606161" y="2106824"/>
              <a:ext cx="1241188" cy="12411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47349" y="2106824"/>
              <a:ext cx="1241188" cy="12411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088537" y="2106824"/>
              <a:ext cx="1241188" cy="12411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329725" y="2106824"/>
              <a:ext cx="1241188" cy="12411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570913" y="2106824"/>
              <a:ext cx="1241188" cy="12411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15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3" r:id="rId4"/>
    <p:sldLayoutId id="2147483664" r:id="rId5"/>
    <p:sldLayoutId id="2147483665" r:id="rId6"/>
    <p:sldLayoutId id="2147483675" r:id="rId7"/>
    <p:sldLayoutId id="2147483666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1087444" rtl="0" eaLnBrk="1" latinLnBrk="0" hangingPunct="1">
        <a:spcBef>
          <a:spcPct val="0"/>
        </a:spcBef>
        <a:buNone/>
        <a:defRPr sz="6000" kern="1200">
          <a:solidFill>
            <a:schemeClr val="bg2"/>
          </a:solidFill>
          <a:latin typeface="Open Sans"/>
          <a:ea typeface="+mj-ea"/>
          <a:cs typeface="Open Sans"/>
        </a:defRPr>
      </a:lvl1pPr>
    </p:titleStyle>
    <p:bodyStyle>
      <a:lvl1pPr marL="0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Open Sans Light"/>
          <a:ea typeface="+mn-ea"/>
          <a:cs typeface="Open Sans Light"/>
        </a:defRPr>
      </a:lvl1pPr>
      <a:lvl2pPr marL="1087444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2pPr>
      <a:lvl3pPr marL="2174887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3pPr>
      <a:lvl4pPr marL="3262338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4pPr>
      <a:lvl5pPr marL="4349779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5pPr>
      <a:lvl6pPr marL="5980947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68393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55841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43285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7444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4887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2338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49779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7225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4671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2115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99558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brand.jhu.edu/content/uploads/2015/12/medicine.logo_.small_.vertical.blue_.png" TargetMode="External"/><Relationship Id="rId4" Type="http://schemas.openxmlformats.org/officeDocument/2006/relationships/image" Target="../media/image2.png"/><Relationship Id="rId5" Type="http://schemas.openxmlformats.org/officeDocument/2006/relationships/image" Target="http://brand.jhu.edu/content/uploads/2014/06/jhu-divisions-school_of_health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71600" y="2806439"/>
            <a:ext cx="15544800" cy="1825542"/>
          </a:xfrm>
        </p:spPr>
        <p:txBody>
          <a:bodyPr/>
          <a:lstStyle/>
          <a:p>
            <a:r>
              <a:rPr lang="en-US" sz="9600" dirty="0" smtClean="0"/>
              <a:t>Cochlear implants and older adults</a:t>
            </a:r>
            <a:endParaRPr lang="en-US" sz="960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677883" y="6638147"/>
            <a:ext cx="16306800" cy="3505200"/>
          </a:xfrm>
          <a:prstGeom prst="rect">
            <a:avLst/>
          </a:prstGeom>
        </p:spPr>
        <p:txBody>
          <a:bodyPr vert="horz" lIns="217490" tIns="108745" rIns="217490" bIns="108745" rtlCol="0">
            <a:normAutofit lnSpcReduction="10000"/>
          </a:bodyPr>
          <a:lstStyle>
            <a:lvl1pPr marL="0" indent="0" algn="ctr" defTabSz="1087444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444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4887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338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49779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7225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4671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2115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699558" indent="0" algn="ctr" defTabSz="1087444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Frank R. Lin, M.D. Ph.D.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 Professor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Otolaryngology, Geriatric Medicine,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Mental Health, &amp; Epidemiology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Johns Hopkins University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Baltimore, Maryland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539532" y="11171924"/>
            <a:ext cx="5623931" cy="2304772"/>
            <a:chOff x="6777831" y="5609370"/>
            <a:chExt cx="2674938" cy="1096230"/>
          </a:xfrm>
        </p:grpSpPr>
        <p:sp>
          <p:nvSpPr>
            <p:cNvPr id="9" name="Rectangle 8"/>
            <p:cNvSpPr/>
            <p:nvPr/>
          </p:nvSpPr>
          <p:spPr bwMode="auto">
            <a:xfrm>
              <a:off x="7162800" y="5609371"/>
              <a:ext cx="1905000" cy="109622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7444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4887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2338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49779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37225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24671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12115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699558" algn="l" defTabSz="1087444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0" name="Picture 9" descr="http://brand.jhu.edu/content/uploads/2015/12/medicine.logo_.small_.vertical.blue_.png"/>
            <p:cNvPicPr>
              <a:picLocks noChangeAspect="1" noChangeArrowheads="1"/>
            </p:cNvPicPr>
            <p:nvPr/>
          </p:nvPicPr>
          <p:blipFill>
            <a:blip r:embed="rId2" r:link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75" b="19200"/>
            <a:stretch>
              <a:fillRect/>
            </a:stretch>
          </p:blipFill>
          <p:spPr bwMode="auto">
            <a:xfrm>
              <a:off x="6777831" y="5609370"/>
              <a:ext cx="2674938" cy="104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 descr="http://brand.jhu.edu/content/uploads/2014/06/jhu-divisions-school_of_health.pn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1" t="21078" r="14862" b="22043"/>
          <a:stretch>
            <a:fillRect/>
          </a:stretch>
        </p:blipFill>
        <p:spPr bwMode="auto">
          <a:xfrm>
            <a:off x="13996112" y="11171923"/>
            <a:ext cx="4015345" cy="230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200413"/>
            <a:ext cx="14960600" cy="6225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20800" y="10104438"/>
            <a:ext cx="1567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FFFF00"/>
                </a:solidFill>
              </a:rPr>
              <a:t>After adjusting for age at CI and onset of hearing loss, individuals with higher baseline speech scores (40-60%) had HINT scores at 1 year that were 10 points higher than scores in individuals with lower baseline speech scores (&lt;40%).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85036" y="445072"/>
            <a:ext cx="17743327" cy="2464351"/>
          </a:xfrm>
        </p:spPr>
        <p:txBody>
          <a:bodyPr/>
          <a:lstStyle/>
          <a:p>
            <a:r>
              <a:rPr lang="en-US" altLang="en-US" b="1" dirty="0" smtClean="0"/>
              <a:t>Association of Pre-CI Speech Understanding with Post-CI Speech Understanding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90260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Studying Multiple outcomes following Aural Rehabilitative Treatment (SMART) Study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16637"/>
            <a:ext cx="16769361" cy="8429808"/>
          </a:xfrm>
        </p:spPr>
      </p:pic>
      <p:sp>
        <p:nvSpPr>
          <p:cNvPr id="7" name="TextBox 6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JAMA-Oto, 2016, </a:t>
            </a:r>
            <a:r>
              <a:rPr lang="en-US" sz="2400" dirty="0">
                <a:solidFill>
                  <a:schemeClr val="bg1"/>
                </a:solidFill>
              </a:rPr>
              <a:t>142(7):652-7</a:t>
            </a:r>
          </a:p>
        </p:txBody>
      </p:sp>
    </p:spTree>
    <p:extLst>
      <p:ext uri="{BB962C8B-B14F-4D97-AF65-F5344CB8AC3E}">
        <p14:creationId xmlns:p14="http://schemas.microsoft.com/office/powerpoint/2010/main" val="154328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SMART Study – Change in Depression Symptoms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JAMA-Oto, 2016, </a:t>
            </a:r>
            <a:r>
              <a:rPr lang="en-US" sz="2400" dirty="0">
                <a:solidFill>
                  <a:schemeClr val="bg1"/>
                </a:solidFill>
              </a:rPr>
              <a:t>142(7):652-7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69" y="2973243"/>
            <a:ext cx="9177061" cy="10091908"/>
          </a:xfrm>
        </p:spPr>
      </p:pic>
    </p:spTree>
    <p:extLst>
      <p:ext uri="{BB962C8B-B14F-4D97-AF65-F5344CB8AC3E}">
        <p14:creationId xmlns:p14="http://schemas.microsoft.com/office/powerpoint/2010/main" val="195041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SMART – Change in Loneliness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489" y="2376517"/>
            <a:ext cx="11111022" cy="106156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53734" y="13065151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Laryngoscope, 2017, In press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9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SMART Study – Change in Quality of life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27" y="4835471"/>
            <a:ext cx="18014746" cy="5317127"/>
          </a:xfrm>
        </p:spPr>
      </p:pic>
      <p:sp>
        <p:nvSpPr>
          <p:cNvPr id="8" name="Rectangle 7"/>
          <p:cNvSpPr/>
          <p:nvPr/>
        </p:nvSpPr>
        <p:spPr>
          <a:xfrm>
            <a:off x="15358820" y="7888637"/>
            <a:ext cx="2510727" cy="43395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358820" y="7029085"/>
            <a:ext cx="2510727" cy="464949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74990" y="7034855"/>
            <a:ext cx="2510727" cy="464949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74989" y="7870557"/>
            <a:ext cx="2510727" cy="45203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08990" y="12834319"/>
            <a:ext cx="4479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Laryngoscope, 2016, 126, 2110-5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Can we optimize outcomes with pharmacologic therapies?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4008641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0" y="609600"/>
            <a:ext cx="1828800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5600" i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plasticity with fluoxetine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967" y="4962908"/>
            <a:ext cx="11357558" cy="7703818"/>
          </a:xfrm>
        </p:spPr>
      </p:pic>
      <p:sp>
        <p:nvSpPr>
          <p:cNvPr id="8" name="TextBox 7"/>
          <p:cNvSpPr txBox="1"/>
          <p:nvPr/>
        </p:nvSpPr>
        <p:spPr>
          <a:xfrm>
            <a:off x="13270457" y="12948427"/>
            <a:ext cx="458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Science, 2008, 320, 385-388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861" y="2603715"/>
            <a:ext cx="158237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Maya </a:t>
            </a:r>
            <a:r>
              <a:rPr lang="en-US" sz="3200" u="sng" dirty="0" err="1" smtClean="0">
                <a:solidFill>
                  <a:schemeClr val="bg1"/>
                </a:solidFill>
              </a:rPr>
              <a:t>Betencourt</a:t>
            </a:r>
            <a:r>
              <a:rPr lang="en-US" sz="3200" u="sng" dirty="0" smtClean="0">
                <a:solidFill>
                  <a:schemeClr val="bg1"/>
                </a:solidFill>
              </a:rPr>
              <a:t> et al</a:t>
            </a:r>
          </a:p>
          <a:p>
            <a:endParaRPr lang="en-US" sz="3200" u="sng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Adult amblyopic rats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Reactivation of visual cortical plasticity after fluoxetine treatment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88337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0" y="598967"/>
            <a:ext cx="1828800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5600" i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d-amphetamine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33135" y="2169889"/>
            <a:ext cx="17421727" cy="4423416"/>
          </a:xfrm>
          <a:prstGeom prst="rect">
            <a:avLst/>
          </a:prstGeom>
        </p:spPr>
        <p:txBody>
          <a:bodyPr vert="horz" lIns="217490" tIns="108745" rIns="217490" bIns="108745" rtlCol="0">
            <a:noAutofit/>
          </a:bodyPr>
          <a:lstStyle>
            <a:lvl1pPr marL="0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444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2pPr>
            <a:lvl3pPr marL="2174887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3pPr>
            <a:lvl4pPr marL="3262338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4pPr>
            <a:lvl5pPr marL="4349779" indent="0" algn="ctr" defTabSz="1087444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10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5pPr>
            <a:lvl6pPr marL="5980947" indent="-543724" algn="l" defTabSz="1087444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68393" indent="-543724" algn="l" defTabSz="1087444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55841" indent="-543724" algn="l" defTabSz="1087444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43285" indent="-543724" algn="l" defTabSz="1087444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u="sng" dirty="0" smtClean="0"/>
              <a:t>Tobey et al, 2005; UT Dallas</a:t>
            </a:r>
            <a:endParaRPr lang="en-US" dirty="0" smtClean="0"/>
          </a:p>
          <a:p>
            <a:pPr algn="l"/>
            <a:r>
              <a:rPr lang="en-US" sz="3200" dirty="0" smtClean="0"/>
              <a:t>Participants: 8 CI recipients aged 44-74.</a:t>
            </a:r>
          </a:p>
          <a:p>
            <a:pPr algn="l"/>
            <a:r>
              <a:rPr lang="en-US" sz="3200" dirty="0" smtClean="0"/>
              <a:t>Randomly assigned to a placebo or treatment group.</a:t>
            </a:r>
          </a:p>
          <a:p>
            <a:pPr algn="l"/>
            <a:r>
              <a:rPr lang="en-US" sz="3200" dirty="0" smtClean="0"/>
              <a:t>Each week for 8 weeks: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Treatment group: 10mg d-amphetamine + Auditory rehabilitation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Placebo: Placebo + Auditory rehabilitation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74" y="6796236"/>
            <a:ext cx="15280857" cy="60800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270457" y="12948427"/>
            <a:ext cx="458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Ear </a:t>
            </a:r>
            <a:r>
              <a:rPr lang="en-US" sz="2400" dirty="0">
                <a:solidFill>
                  <a:schemeClr val="bg1"/>
                </a:solidFill>
              </a:rPr>
              <a:t>&amp; Hearing, 2005, 26, 45S-56S</a:t>
            </a:r>
          </a:p>
        </p:txBody>
      </p:sp>
    </p:spTree>
    <p:extLst>
      <p:ext uri="{BB962C8B-B14F-4D97-AF65-F5344CB8AC3E}">
        <p14:creationId xmlns:p14="http://schemas.microsoft.com/office/powerpoint/2010/main" val="548604670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4279" y="3912794"/>
            <a:ext cx="16459200" cy="9051926"/>
          </a:xfrm>
        </p:spPr>
        <p:txBody>
          <a:bodyPr/>
          <a:lstStyle/>
          <a:p>
            <a:pPr marL="971550" lvl="1" indent="-571500">
              <a:buFont typeface="Arial" pitchFamily="34" charset="0"/>
              <a:buChar char="•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older adults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benefit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from CI given the cognitive processing and neural plasticity needed for adaptation to the CI?</a:t>
            </a:r>
          </a:p>
          <a:p>
            <a:pPr>
              <a:defRPr/>
            </a:pP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971550" lvl="1" indent="-571500">
              <a:buFont typeface="Arial" pitchFamily="34" charset="0"/>
              <a:buChar char="•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On the horizon: Can we optimize outcomes with pharmacologic therapies?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00050" lvl="1"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971550" lvl="1" indent="-571500">
              <a:buFont typeface="Arial" pitchFamily="34" charset="0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latin typeface="Arial" pitchFamily="34" charset="0"/>
                <a:cs typeface="Arial" pitchFamily="34" charset="0"/>
              </a:rPr>
              <a:t>Do older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adults benefit</a:t>
            </a:r>
            <a:br>
              <a:rPr lang="en-US" sz="8000" dirty="0" smtClean="0">
                <a:latin typeface="Arial" pitchFamily="34" charset="0"/>
                <a:cs typeface="Arial" pitchFamily="34" charset="0"/>
              </a:rPr>
            </a:br>
            <a:r>
              <a:rPr lang="en-US" sz="8000" dirty="0" smtClean="0">
                <a:latin typeface="Arial" pitchFamily="34" charset="0"/>
                <a:cs typeface="Arial" pitchFamily="34" charset="0"/>
              </a:rPr>
              <a:t>from a CI?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30590226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0" y="609600"/>
            <a:ext cx="1828800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5600" i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Cochlear implantation in older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Retrospective review of an established clinical database for CI speech outcomes at the Johns Hopkins Listening Center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Reviewed data from all CI recipients ≥ 60 years who received a first CI between 1999-2011 (n = 445)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Identified participants who had HINT in quiet scores performed under identical conditions at baseline and 1 year post-CI (n = 83)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971550" lvl="1" indent="-571500">
              <a:buFont typeface="Arial" pitchFamily="34" charset="0"/>
              <a:buChar char="•"/>
              <a:defRPr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Other participants had different speech tests performed (e.g. CNC), non-identical presentation at pre-CI and 1 year post-CI, missing 1 year data, etc.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</p:spTree>
    <p:extLst>
      <p:ext uri="{BB962C8B-B14F-4D97-AF65-F5344CB8AC3E}">
        <p14:creationId xmlns:p14="http://schemas.microsoft.com/office/powerpoint/2010/main" val="359073552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CI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in Adults ≥ 60 years at Johns Hopkins from 1999-2011</a:t>
            </a:r>
            <a:endParaRPr lang="en-US" sz="5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331" y="2835278"/>
            <a:ext cx="12244137" cy="962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66800" y="701678"/>
            <a:ext cx="16459200" cy="2286000"/>
          </a:xfrm>
          <a:prstGeom prst="rect">
            <a:avLst/>
          </a:prstGeom>
        </p:spPr>
        <p:txBody>
          <a:bodyPr vert="horz" lIns="217490" tIns="108745" rIns="217490" bIns="108745" rtlCol="0" anchor="ctr">
            <a:no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</p:spTree>
    <p:extLst>
      <p:ext uri="{BB962C8B-B14F-4D97-AF65-F5344CB8AC3E}">
        <p14:creationId xmlns:p14="http://schemas.microsoft.com/office/powerpoint/2010/main" val="201011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HINT Speech Scores from Pre to 1 Year Post -</a:t>
            </a:r>
            <a:r>
              <a:rPr lang="en-US" altLang="en-US" b="1" dirty="0" smtClean="0"/>
              <a:t>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042" y="11193759"/>
            <a:ext cx="14846968" cy="2117532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our retrospective case series, CI in older adults was consistently associated with gains in speech 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understanding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531" y="2811215"/>
            <a:ext cx="11489765" cy="845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</p:spTree>
    <p:extLst>
      <p:ext uri="{BB962C8B-B14F-4D97-AF65-F5344CB8AC3E}">
        <p14:creationId xmlns:p14="http://schemas.microsoft.com/office/powerpoint/2010/main" val="134627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Association of Age at Implantation with Speech Understanding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r="2753" b="3796"/>
          <a:stretch>
            <a:fillRect/>
          </a:stretch>
        </p:blipFill>
        <p:spPr bwMode="auto">
          <a:xfrm>
            <a:off x="3223125" y="3416981"/>
            <a:ext cx="11022263" cy="81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</p:spTree>
    <p:extLst>
      <p:ext uri="{BB962C8B-B14F-4D97-AF65-F5344CB8AC3E}">
        <p14:creationId xmlns:p14="http://schemas.microsoft.com/office/powerpoint/2010/main" val="208064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Association of Age at Implantation with Speech Understanding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5600" y="10415594"/>
            <a:ext cx="1574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FF00"/>
                </a:solidFill>
              </a:rPr>
              <a:t>On average, a 60 year-old adult undergoing CI had a 75 point improvement in HINT scores whereas an 80 year-old adult had a 50 point improvement.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60" y="4386108"/>
            <a:ext cx="12274433" cy="51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45390" y="12834319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</p:spTree>
    <p:extLst>
      <p:ext uri="{BB962C8B-B14F-4D97-AF65-F5344CB8AC3E}">
        <p14:creationId xmlns:p14="http://schemas.microsoft.com/office/powerpoint/2010/main" val="82357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399" y="370927"/>
            <a:ext cx="17743327" cy="2464351"/>
          </a:xfrm>
        </p:spPr>
        <p:txBody>
          <a:bodyPr/>
          <a:lstStyle/>
          <a:p>
            <a:r>
              <a:rPr lang="en-US" altLang="en-US" b="1" dirty="0" smtClean="0"/>
              <a:t>Association of Pre-CI Speech Understanding with Post-CI Speech Understanding</a:t>
            </a:r>
            <a:endParaRPr lang="en-US" alt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07" y="3182186"/>
            <a:ext cx="13716993" cy="967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49669" y="5106039"/>
            <a:ext cx="27061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</a:rPr>
              <a:t>Mean Post-CI</a:t>
            </a:r>
          </a:p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</a:rPr>
              <a:t> Score: 77.3%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117179" y="8547070"/>
            <a:ext cx="29758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</a:rPr>
              <a:t>Mean Post-CI Score: 89.7%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45390" y="12858382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Medicine, </a:t>
            </a:r>
            <a:r>
              <a:rPr lang="en-US" sz="2400" dirty="0" smtClean="0">
                <a:solidFill>
                  <a:schemeClr val="bg1"/>
                </a:solidFill>
              </a:rPr>
              <a:t>2012, 91</a:t>
            </a:r>
            <a:r>
              <a:rPr lang="en-US" sz="2400" dirty="0">
                <a:solidFill>
                  <a:schemeClr val="bg1"/>
                </a:solidFill>
              </a:rPr>
              <a:t>, 229-241</a:t>
            </a:r>
          </a:p>
        </p:txBody>
      </p:sp>
    </p:spTree>
    <p:extLst>
      <p:ext uri="{BB962C8B-B14F-4D97-AF65-F5344CB8AC3E}">
        <p14:creationId xmlns:p14="http://schemas.microsoft.com/office/powerpoint/2010/main" val="1676760383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Master">
  <a:themeElements>
    <a:clrScheme name="Benchmarking Dark">
      <a:dk1>
        <a:sysClr val="windowText" lastClr="000000"/>
      </a:dk1>
      <a:lt1>
        <a:sysClr val="window" lastClr="FFFFFF"/>
      </a:lt1>
      <a:dk2>
        <a:srgbClr val="E7E7E7"/>
      </a:dk2>
      <a:lt2>
        <a:srgbClr val="22C299"/>
      </a:lt2>
      <a:accent1>
        <a:srgbClr val="8AB147"/>
      </a:accent1>
      <a:accent2>
        <a:srgbClr val="216BA9"/>
      </a:accent2>
      <a:accent3>
        <a:srgbClr val="212F3F"/>
      </a:accent3>
      <a:accent4>
        <a:srgbClr val="4D6F96"/>
      </a:accent4>
      <a:accent5>
        <a:srgbClr val="22C199"/>
      </a:accent5>
      <a:accent6>
        <a:srgbClr val="B1B1B1"/>
      </a:accent6>
      <a:hlink>
        <a:srgbClr val="22C299"/>
      </a:hlink>
      <a:folHlink>
        <a:srgbClr val="8AB14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 dirty="0">
            <a:latin typeface="Open Sans Ligh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713</Words>
  <Application>Microsoft Macintosh PowerPoint</Application>
  <PresentationFormat>Custom</PresentationFormat>
  <Paragraphs>85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Master</vt:lpstr>
      <vt:lpstr>Cochlear implants and older adults</vt:lpstr>
      <vt:lpstr>Key questions</vt:lpstr>
      <vt:lpstr>Do older adults benefit from a CI?</vt:lpstr>
      <vt:lpstr>Cochlear implantation in older adults</vt:lpstr>
      <vt:lpstr>CI in Adults ≥ 60 years at Johns Hopkins from 1999-2011</vt:lpstr>
      <vt:lpstr>HINT Speech Scores from Pre to 1 Year Post -CI</vt:lpstr>
      <vt:lpstr>Association of Age at Implantation with Speech Understanding Outcomes</vt:lpstr>
      <vt:lpstr>Association of Age at Implantation with Speech Understanding Outcomes</vt:lpstr>
      <vt:lpstr>Association of Pre-CI Speech Understanding with Post-CI Speech Understanding</vt:lpstr>
      <vt:lpstr>Association of Pre-CI Speech Understanding with Post-CI Speech Understanding</vt:lpstr>
      <vt:lpstr>Studying Multiple outcomes following Aural Rehabilitative Treatment (SMART) Study</vt:lpstr>
      <vt:lpstr>SMART Study – Change in Depression Symptoms</vt:lpstr>
      <vt:lpstr>SMART – Change in Loneliness</vt:lpstr>
      <vt:lpstr>SMART Study – Change in Quality of life</vt:lpstr>
      <vt:lpstr>Can we optimize outcomes with pharmacologic therapies?</vt:lpstr>
      <vt:lpstr>Brain plasticity with fluoxetine</vt:lpstr>
      <vt:lpstr>d-amphetamine</vt:lpstr>
    </vt:vector>
  </TitlesOfParts>
  <Company>Louis Twelve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Twelve</dc:creator>
  <cp:lastModifiedBy>Nic Russell</cp:lastModifiedBy>
  <cp:revision>705</cp:revision>
  <dcterms:created xsi:type="dcterms:W3CDTF">2014-12-02T17:36:54Z</dcterms:created>
  <dcterms:modified xsi:type="dcterms:W3CDTF">2017-03-10T16:34:02Z</dcterms:modified>
</cp:coreProperties>
</file>